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arget="ppt/presentation.xml" Type="http://schemas.openxmlformats.org/officeDocument/2006/relationships/officeDocument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aveSubsetFonts="1" strictFirstAndLastChars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orient="horz" pos="2183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1" Target="fonts/CenturyGothic-bold.fntdata" Type="http://schemas.openxmlformats.org/officeDocument/2006/relationships/font"/><Relationship Id="rId19" Target="slides/slide14.xml" Type="http://schemas.openxmlformats.org/officeDocument/2006/relationships/slide"/><Relationship Id="rId20" Target="fonts/CenturyGothic-regular.fntdata" Type="http://schemas.openxmlformats.org/officeDocument/2006/relationships/font"/><Relationship Id="rId18" Target="slides/slide13.xml" Type="http://schemas.openxmlformats.org/officeDocument/2006/relationships/slide"/><Relationship Id="rId17" Target="slides/slide12.xml" Type="http://schemas.openxmlformats.org/officeDocument/2006/relationships/slide"/><Relationship Id="rId16" Target="slides/slide11.xml" Type="http://schemas.openxmlformats.org/officeDocument/2006/relationships/slide"/><Relationship Id="rId15" Target="slides/slide10.xml" Type="http://schemas.openxmlformats.org/officeDocument/2006/relationships/slide"/><Relationship Id="rId14" Target="slides/slide9.xml" Type="http://schemas.openxmlformats.org/officeDocument/2006/relationships/slide"/><Relationship Id="rId13" Target="slides/slide8.xml" Type="http://schemas.openxmlformats.org/officeDocument/2006/relationships/slide"/><Relationship Id="rId12" Target="slides/slide7.xml" Type="http://schemas.openxmlformats.org/officeDocument/2006/relationships/slide"/><Relationship Id="rId11" Target="slides/slide6.xml" Type="http://schemas.openxmlformats.org/officeDocument/2006/relationships/slide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4" Target="slideMasters/slideMaster1.xml" Type="http://schemas.openxmlformats.org/officeDocument/2006/relationships/slideMaster"/><Relationship Id="rId3" Target="presProps.xml" Type="http://schemas.openxmlformats.org/officeDocument/2006/relationships/presProps"/><Relationship Id="rId23" Target="fonts/CenturyGothic-boldItalic.fntdata" Type="http://schemas.openxmlformats.org/officeDocument/2006/relationships/font"/><Relationship Id="rId2" Target="viewProps.xml" Type="http://schemas.openxmlformats.org/officeDocument/2006/relationships/viewProps"/><Relationship Id="rId22" Target="fonts/CenturyGothic-italic.fntdata" Type="http://schemas.openxmlformats.org/officeDocument/2006/relationships/font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r" lv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28600" lvl="1" marL="9144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28600" lvl="2" marL="13716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28600" lvl="3" marL="18288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28600" lvl="4" marL="22860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altLang="ru-RU" b="0" cap="none" i="0" lang="ru-RU" strike="noStrike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i="0" strike="noStrike" sz="12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Карточка имени">
  <p:cSld name="Карточка имен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algn="l" indent="-342900" lvl="1" marL="9144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algn="l" indent="-3429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algn="l" indent="-342900" lvl="4" marL="22860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algn="l" indent="-342900" lvl="5" marL="27432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531813" y="4983163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cap="none" i="0" strike="noStrike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algn="l" indent="-228600" lvl="1" marL="91440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algn="l" indent="-228600" lvl="2" marL="137160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algn="l" indent="-228600" lvl="3" marL="182880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algn="l" indent="-228600" lvl="4" marL="228600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algn="l" indent="-228600" lvl="5" marL="27432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algn="l" indent="-228600" lvl="6" marL="32004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algn="l" indent="-228600" lvl="7" marL="36576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algn="l" indent="-228600" lvl="8" marL="41148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algn="l" indent="-3429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algn="l" indent="-342900" lvl="4" marL="22860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algn="l" indent="-342900" lvl="5" marL="27432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algn="l" indent="-3429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algn="l" indent="-342900" lvl="4" marL="22860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algn="l" indent="-342900" lvl="5" marL="27432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42900" lvl="0" marL="4572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algn="l" indent="-3429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algn="l" indent="-342900" lvl="4" marL="22860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algn="l" indent="-342900" lvl="5" marL="27432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algn="ctr" lvl="1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algn="ctr" lvl="2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algn="ctr" lvl="3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algn="ctr" lvl="4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algn="ctr"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algn="ctr"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algn="ctr"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algn="ctr"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cap="none" sz="4000"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indent="-228600" lvl="0" marL="45720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algn="l" indent="-228600" lvl="1" marL="91440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algn="l" indent="-228600" lvl="2" marL="137160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algn="l" indent="-228600" lvl="3" marL="18288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algn="l" indent="-228600" lvl="4" marL="228600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406400" lvl="0" marL="45720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algn="l" indent="-381000" lvl="1" marL="9144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algn="l" indent="-355600" lvl="2" marL="1371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algn="l" indent="-342900" lvl="3" marL="1828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algn="l" indent="-342900" lvl="4" marL="22860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algn="l" indent="-342900" lvl="5" marL="27432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algn="l" indent="-342900" lvl="6" marL="32004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algn="l" indent="-342900" lvl="7" marL="36576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algn="l" indent="-342900" lvl="8" marL="41148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406400" lvl="0" marL="45720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algn="l" indent="-381000" lvl="1" marL="9144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algn="l" indent="-355600" lvl="2" marL="1371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algn="l" indent="-342900" lvl="3" marL="1828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algn="l" indent="-342900" lvl="4" marL="22860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algn="l" indent="-342900" lvl="5" marL="27432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algn="l" indent="-342900" lvl="6" marL="32004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algn="l" indent="-342900" lvl="7" marL="36576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algn="l" indent="-342900" lvl="8" marL="41148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indent="-228600" lvl="0" marL="4572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81000" lvl="0" marL="4572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algn="l" indent="-355600" lvl="1" marL="914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algn="l" indent="-3429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algn="l" indent="-330200" lvl="3" marL="18288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algn="l" indent="-330200" lvl="4" marL="22860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algn="l" indent="-330200" lvl="5" marL="27432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algn="l" indent="-330200" lvl="6" marL="32004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algn="l" indent="-330200" lvl="7" marL="36576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algn="l" indent="-330200" lvl="8" marL="41148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indent="-228600" lvl="0" marL="4572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81000" lvl="0" marL="4572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algn="l" indent="-355600" lvl="1" marL="914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algn="l" indent="-342900" lvl="2" marL="1371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algn="l" indent="-330200" lvl="3" marL="18288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algn="l" indent="-330200" lvl="4" marL="228600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algn="l" indent="-330200" lvl="5" marL="27432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algn="l" indent="-330200" lvl="6" marL="32004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algn="l" indent="-330200" lvl="7" marL="36576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algn="l" indent="-330200" lvl="8" marL="411480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431800" lvl="0" marL="4572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algn="l" indent="-406400" lvl="1" marL="91440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algn="l" indent="-381000" lvl="2" marL="137160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algn="l" indent="-355600" lvl="3" marL="18288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algn="l" indent="-355600" lvl="4" marL="22860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algn="l" indent="-3556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algn="l" indent="-3556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algn="l" indent="-3556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algn="l" indent="-355600" lvl="8" marL="411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228600" lvl="0" marL="45720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algn="l" indent="-228600" lvl="1" marL="91440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algn="l" indent="-228600" lvl="2" marL="137160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algn="l" indent="-228600" lvl="3" marL="182880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algn="l" indent="-228600" lvl="4" marL="228600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algn="l" indent="-228600" lvl="5" marL="27432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algn="l" indent="-228600" lvl="6" marL="32004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algn="l" indent="-228600" lvl="7" marL="36576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algn="l" indent="-228600" lvl="8" marL="411480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3" Target="../slideLayouts/slideLayout12.xml" Type="http://schemas.openxmlformats.org/officeDocument/2006/relationships/slideLayout"/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>
            <a:lvl1pPr algn="l" indent="-317500" lvl="0" marL="45720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317500" lvl="1" marL="91440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17500" lvl="2" marL="137160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17500" lvl="3" marL="182880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17500" lvl="4" marL="228600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ru-RU"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7" Target="../media/image4.png" Type="http://schemas.openxmlformats.org/officeDocument/2006/relationships/image"/><Relationship Id="rId6" Target="../media/image22.png" Type="http://schemas.openxmlformats.org/officeDocument/2006/relationships/image"/><Relationship Id="rId5" Target="../media/image2.png" Type="http://schemas.openxmlformats.org/officeDocument/2006/relationships/image"/><Relationship Id="rId4" Target="../media/image8.png" Type="http://schemas.openxmlformats.org/officeDocument/2006/relationships/image"/><Relationship Id="rId3" Target="../media/image24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4" Target="../media/image10.png" Type="http://schemas.openxmlformats.org/officeDocument/2006/relationships/image"/><Relationship Id="rId3" Target="../media/image12.jp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18.jpg" Type="http://schemas.openxmlformats.org/officeDocument/2006/relationships/image"/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5" Target="../media/image10.png" Type="http://schemas.openxmlformats.org/officeDocument/2006/relationships/image"/><Relationship Id="rId4" Target="../media/image23.jpg" Type="http://schemas.openxmlformats.org/officeDocument/2006/relationships/image"/><Relationship Id="rId3" Target="../media/image13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20.pn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5" Target="../media/image19.png" Type="http://schemas.openxmlformats.org/officeDocument/2006/relationships/image"/><Relationship Id="rId4" Target="../media/image1.png" Type="http://schemas.openxmlformats.org/officeDocument/2006/relationships/image"/><Relationship Id="rId3" Target="../media/image21.jp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6" Target="../media/image2.png" Type="http://schemas.openxmlformats.org/officeDocument/2006/relationships/image"/><Relationship Id="rId5" Target="https://arxiv.org/abs/1706.03762" TargetMode="External" Type="http://schemas.openxmlformats.org/officeDocument/2006/relationships/hyperlink"/><Relationship Id="rId4" Target="../media/image27.jpg" Type="http://schemas.openxmlformats.org/officeDocument/2006/relationships/image"/><Relationship Id="rId3" Target="../media/image5.jp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4" Target="../media/image6.jpg" Type="http://schemas.openxmlformats.org/officeDocument/2006/relationships/image"/><Relationship Id="rId3" Target="../media/image24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5" Target="../media/image17.png" Type="http://schemas.openxmlformats.org/officeDocument/2006/relationships/image"/><Relationship Id="rId4" Target="../media/image1.png" Type="http://schemas.openxmlformats.org/officeDocument/2006/relationships/image"/><Relationship Id="rId3" Target="../media/image3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6" Target="../media/image25.png" Type="http://schemas.openxmlformats.org/officeDocument/2006/relationships/image"/><Relationship Id="rId5" Target="../media/image26.png" Type="http://schemas.openxmlformats.org/officeDocument/2006/relationships/image"/><Relationship Id="rId4" Target="../media/image16.jpg" Type="http://schemas.openxmlformats.org/officeDocument/2006/relationships/image"/><Relationship Id="rId3" Target="../media/image3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5" Target="../media/image1.png" Type="http://schemas.openxmlformats.org/officeDocument/2006/relationships/image"/><Relationship Id="rId4" Target="../media/image14.jpg" Type="http://schemas.openxmlformats.org/officeDocument/2006/relationships/image"/><Relationship Id="rId3" Target="../media/image3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4" Target="../media/image11.png" Type="http://schemas.openxmlformats.org/officeDocument/2006/relationships/image"/><Relationship Id="rId3" Target="../media/image15.jp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5" Target="../media/image26.png" Type="http://schemas.openxmlformats.org/officeDocument/2006/relationships/image"/><Relationship Id="rId4" Target="../media/image9.jpg" Type="http://schemas.openxmlformats.org/officeDocument/2006/relationships/image"/><Relationship Id="rId3" Target="../media/image3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6" Target="../media/image1.png" Type="http://schemas.openxmlformats.org/officeDocument/2006/relationships/image"/><Relationship Id="rId5" Target="../media/image7.jpg" Type="http://schemas.openxmlformats.org/officeDocument/2006/relationships/image"/><Relationship Id="rId4" Target="https://dev.by/news/dmitry-bogdanov" TargetMode="External" Type="http://schemas.openxmlformats.org/officeDocument/2006/relationships/hyperlink"/><Relationship Id="rId3" Target="../media/image3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5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526473"/>
            <a:ext cx="8478983" cy="6331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partnership-on-ai-1.jpg" id="95" name="Google Shape;95;p14"/>
          <p:cNvPicPr preferRelativeResize="0"/>
          <p:nvPr/>
        </p:nvPicPr>
        <p:blipFill rotWithShape="1">
          <a:blip r:embed="rId4">
            <a:alphaModFix/>
          </a:blip>
          <a:srcRect b="3262" l="1917" r="1798" t="0"/>
          <a:stretch/>
        </p:blipFill>
        <p:spPr>
          <a:xfrm>
            <a:off x="0" y="526473"/>
            <a:ext cx="8350707" cy="5597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26473"/>
            <a:ext cx="8350707" cy="5597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0.png" id="97" name="Google Shape;9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58057"/>
            <a:ext cx="8350707" cy="215067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1372864" y="749489"/>
            <a:ext cx="6463385" cy="8402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altLang="ru-RU" b="1" cap="none" i="0" lang="ru-RU" strike="noStrike" sz="54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AI </a:t>
            </a:r>
            <a:r>
              <a:rPr altLang="ru-RU" b="1" cap="none" i="0" lang="ru-RU" strike="noStrike" sz="44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СOMMUNITY</a:t>
            </a:r>
            <a:endParaRPr b="1" cap="none" i="0" strike="noStrike" sz="54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ДОД\14.png" id="99" name="Google Shape;9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218" y="749489"/>
            <a:ext cx="901810" cy="839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5.png"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254" y="4419600"/>
            <a:ext cx="5929745" cy="1717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5.png" id="101" name="Google Shape;1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255" y="4401391"/>
            <a:ext cx="5929745" cy="171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6462909" y="4484519"/>
            <a:ext cx="6463385" cy="158812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altLang="ru-RU" b="1" cap="none" i="0" lang="ru-RU" strike="noStrike" sz="54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СЕТИ С</a:t>
            </a:r>
            <a:br>
              <a:rPr altLang="ru-RU" b="1" cap="none" i="0" lang="ru-RU" strike="noStrike" sz="54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altLang="ru-RU" b="1" cap="none" i="0" lang="ru-RU" strike="noStrike" sz="54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ВНИМАНИЕМ</a:t>
            </a:r>
            <a:endParaRPr b="1" cap="none" i="0" strike="noStrike" sz="54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8688894" y="3532430"/>
            <a:ext cx="3182281" cy="707886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0" cap="none" i="0" lang="ru-RU" strike="noStrike" sz="4000" u="non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ЗАНЯТИЕ #1</a:t>
            </a:r>
            <a:endParaRPr b="1" cap="none" i="0" strike="noStrike" sz="4400" u="none">
              <a:solidFill>
                <a:srgbClr val="7477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Banner-Nordics-RPA-AI.jpg" id="208" name="Google Shape;208;p23"/>
          <p:cNvPicPr preferRelativeResize="0"/>
          <p:nvPr/>
        </p:nvPicPr>
        <p:blipFill rotWithShape="1">
          <a:blip r:embed="rId3">
            <a:alphaModFix/>
          </a:blip>
          <a:srcRect b="4127" l="0" r="0" t="0"/>
          <a:stretch/>
        </p:blipFill>
        <p:spPr>
          <a:xfrm>
            <a:off x="2355395" y="749"/>
            <a:ext cx="9836604" cy="3290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-21644" y="0"/>
            <a:ext cx="2381249" cy="329165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1012420" y="3670414"/>
            <a:ext cx="10167160" cy="102909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5400"/>
              <a:buFont typeface="Verdana"/>
              <a:buNone/>
            </a:pPr>
            <a:r>
              <a:rPr altLang="ru-RU" b="1" lang="ru-RU" sz="5400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ДЕМОНСТРАЦИЯ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2083109" y="5424975"/>
            <a:ext cx="8025781" cy="102909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44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Сеть с вниманием на Seq2Seq модели</a:t>
            </a:r>
            <a:endParaRPr sz="4400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5412000" y="4880015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15.png"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9983" y="0"/>
            <a:ext cx="9832017" cy="329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un9-43.userapi.com/c856032/v856032504/13fb04/AxVyPqU_9Z4.jpg" id="218" name="Google Shape;2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539" y="-1"/>
            <a:ext cx="5677478" cy="68715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0" y="583027"/>
            <a:ext cx="5655539" cy="5828005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11333017" y="583027"/>
            <a:ext cx="860611" cy="5828005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236813" y="971073"/>
            <a:ext cx="5237331" cy="7017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4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State-of-the-art</a:t>
            </a:r>
            <a:endParaRPr b="1" sz="440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236813" y="1733147"/>
            <a:ext cx="3791423" cy="182197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40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sz="4000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40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TRANSFORMER</a:t>
            </a:r>
            <a:endParaRPr sz="4000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227" name="Google Shape;227;p25"/>
          <p:cNvPicPr preferRelativeResize="0"/>
          <p:nvPr/>
        </p:nvPicPr>
        <p:blipFill rotWithShape="1">
          <a:blip r:embed="rId3">
            <a:alphaModFix/>
          </a:blip>
          <a:srcRect b="-4479" l="42" r="34055" t="56963"/>
          <a:stretch/>
        </p:blipFill>
        <p:spPr>
          <a:xfrm>
            <a:off x="6890" y="620285"/>
            <a:ext cx="2164810" cy="1560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5"/>
          <p:cNvGrpSpPr/>
          <p:nvPr/>
        </p:nvGrpSpPr>
        <p:grpSpPr>
          <a:xfrm flipH="1" rot="10800000">
            <a:off x="0" y="6147761"/>
            <a:ext cx="12192000" cy="710239"/>
            <a:chOff x="0" y="0"/>
            <a:chExt cx="12192000" cy="710239"/>
          </a:xfrm>
        </p:grpSpPr>
        <p:pic>
          <p:nvPicPr>
            <p:cNvPr descr="ÐÐ°ÑÑÐ¸Ð½ÐºÐ¸ Ð¿Ð¾ Ð·Ð°Ð¿ÑÐ¾ÑÑ dots" id="229" name="Google Shape;229;p25"/>
            <p:cNvPicPr preferRelativeResize="0"/>
            <p:nvPr/>
          </p:nvPicPr>
          <p:blipFill rotWithShape="1">
            <a:blip r:embed="rId3">
              <a:alphaModFix/>
            </a:blip>
            <a:srcRect b="21412" l="503" r="0" t="56963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0" name="Google Shape;230;p25"/>
            <p:cNvPicPr preferRelativeResize="0"/>
            <p:nvPr/>
          </p:nvPicPr>
          <p:blipFill rotWithShape="1">
            <a:blip r:embed="rId3">
              <a:alphaModFix/>
            </a:blip>
            <a:srcRect b="21412" l="503" r="0" t="56963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1" name="Google Shape;231;p25"/>
            <p:cNvPicPr preferRelativeResize="0"/>
            <p:nvPr/>
          </p:nvPicPr>
          <p:blipFill rotWithShape="1">
            <a:blip r:embed="rId3">
              <a:alphaModFix/>
            </a:blip>
            <a:srcRect b="21412" l="503" r="0" t="56963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2" name="Google Shape;232;p25"/>
            <p:cNvPicPr preferRelativeResize="0"/>
            <p:nvPr/>
          </p:nvPicPr>
          <p:blipFill rotWithShape="1">
            <a:blip r:embed="rId3">
              <a:alphaModFix/>
            </a:blip>
            <a:srcRect b="21412" l="504" r="26830" t="56963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ÐÐ°ÑÑÐ¸Ð½ÐºÐ¸ Ð¿Ð¾ Ð·Ð°Ð¿ÑÐ¾ÑÑ dots" id="233" name="Google Shape;233;p25"/>
          <p:cNvPicPr preferRelativeResize="0"/>
          <p:nvPr/>
        </p:nvPicPr>
        <p:blipFill rotWithShape="1">
          <a:blip r:embed="rId3">
            <a:alphaModFix/>
          </a:blip>
          <a:srcRect b="2264" l="36176" r="0" t="52824"/>
          <a:stretch/>
        </p:blipFill>
        <p:spPr>
          <a:xfrm>
            <a:off x="10095469" y="11203"/>
            <a:ext cx="2096531" cy="147519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2306339" y="300561"/>
            <a:ext cx="7579319" cy="7571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Модель Transformer </a:t>
            </a:r>
            <a:endParaRPr b="1" sz="480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5" name="Google Shape;235;p25"/>
          <p:cNvSpPr/>
          <p:nvPr/>
        </p:nvSpPr>
        <p:spPr>
          <a:xfrm flipH="1">
            <a:off x="-11" y="1195327"/>
            <a:ext cx="12192000" cy="5324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2.userapi.com/c856032/v856032504/13fb0e/MMCaXA8oLXY.jpg" id="236" name="Google Shape;23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562" y="1333877"/>
            <a:ext cx="8590853" cy="5102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5.png" id="237" name="Google Shape;23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195327"/>
            <a:ext cx="12191996" cy="532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original.png" id="242" name="Google Shape;242;p26"/>
          <p:cNvPicPr preferRelativeResize="0"/>
          <p:nvPr/>
        </p:nvPicPr>
        <p:blipFill rotWithShape="1">
          <a:blip r:embed="rId3">
            <a:alphaModFix/>
          </a:blip>
          <a:srcRect b="29691" l="0" r="0" t="0"/>
          <a:stretch/>
        </p:blipFill>
        <p:spPr>
          <a:xfrm>
            <a:off x="1" y="3428222"/>
            <a:ext cx="12193629" cy="342977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6650793" y="512621"/>
            <a:ext cx="5542835" cy="45719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1" y="1693477"/>
            <a:ext cx="12193628" cy="3394364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04185" y="179754"/>
            <a:ext cx="6346609" cy="6463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0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Модель Transformer </a:t>
            </a:r>
            <a:endParaRPr b="1" sz="400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4461980" y="1347113"/>
            <a:ext cx="3352800" cy="4073236"/>
          </a:xfrm>
          <a:prstGeom prst="rect">
            <a:avLst/>
          </a:prstGeom>
          <a:solidFill>
            <a:srgbClr val="E7ECF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65019" y="1347113"/>
            <a:ext cx="3352800" cy="4073236"/>
          </a:xfrm>
          <a:prstGeom prst="rect">
            <a:avLst/>
          </a:prstGeom>
          <a:solidFill>
            <a:srgbClr val="E7ECF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8258125" y="1347113"/>
            <a:ext cx="3352800" cy="4073236"/>
          </a:xfrm>
          <a:prstGeom prst="rect">
            <a:avLst/>
          </a:prstGeom>
          <a:solidFill>
            <a:srgbClr val="E7ECF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4461980" y="2652663"/>
            <a:ext cx="3352800" cy="22581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-216000" lvl="0" marL="21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Схожий размер, 24 Transformer блока </a:t>
            </a:r>
            <a:endParaRPr/>
          </a:p>
          <a:p>
            <a:pPr algn="l" indent="-216000" lvl="0" marL="21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Измененная архитектура и схема обучения</a:t>
            </a:r>
            <a:endParaRPr/>
          </a:p>
          <a:p>
            <a:pPr algn="l" indent="-216000" lvl="0" marL="2160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10 раз больший обучающий корпус, в 4 раза больше итераций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4669184" y="1488881"/>
            <a:ext cx="2961067" cy="11449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XLNet </a:t>
            </a:r>
            <a:b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Carnegie Mellon</a:t>
            </a:r>
            <a:b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University</a:t>
            </a:r>
            <a:endParaRPr b="1" sz="2400">
              <a:solidFill>
                <a:srgbClr val="7477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831274" y="1492103"/>
            <a:ext cx="1866217" cy="11449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BERT</a:t>
            </a:r>
            <a:b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сеть</a:t>
            </a:r>
            <a:b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от Google</a:t>
            </a:r>
            <a:endParaRPr b="1" sz="2400">
              <a:solidFill>
                <a:srgbClr val="7477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8256424" y="2635102"/>
            <a:ext cx="3352800" cy="22581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-216000" lvl="0" marL="21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1,5 млрд параметров</a:t>
            </a:r>
            <a:endParaRPr/>
          </a:p>
          <a:p>
            <a:pPr algn="l" indent="-216000" lvl="0" marL="21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 8 млн интернет страницах (суммарно на 40 Гб текста)</a:t>
            </a:r>
            <a:endParaRPr/>
          </a:p>
          <a:p>
            <a:pPr algn="l" indent="-216000" lvl="0" marL="2160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Генерация целых страниц связного текста</a:t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8463628" y="1471320"/>
            <a:ext cx="2013693" cy="1144929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GPT-2</a:t>
            </a:r>
            <a:b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нейросеть</a:t>
            </a:r>
            <a:endParaRPr b="1" sz="2400">
              <a:solidFill>
                <a:srgbClr val="74778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от OpenAI</a:t>
            </a:r>
            <a:endParaRPr b="1" sz="2000">
              <a:solidFill>
                <a:srgbClr val="7477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831274" y="2943756"/>
            <a:ext cx="3352800" cy="22581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-216000" lvl="0" marL="216000" marR="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320M параметров</a:t>
            </a:r>
            <a:endParaRPr/>
          </a:p>
          <a:p>
            <a:pPr algn="l" indent="-216000" lvl="0" marL="216000" marR="0" rtl="0">
              <a:lnSpc>
                <a:spcPct val="25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234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 Transformer блока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7"/>
          <p:cNvGrpSpPr/>
          <p:nvPr/>
        </p:nvGrpSpPr>
        <p:grpSpPr>
          <a:xfrm>
            <a:off x="1" y="0"/>
            <a:ext cx="8674440" cy="6858000"/>
            <a:chOff x="1" y="0"/>
            <a:chExt cx="8432904" cy="6857999"/>
          </a:xfrm>
        </p:grpSpPr>
        <p:pic>
          <p:nvPicPr>
            <p:cNvPr descr="https://img.freepik.com/darmowe-zdjecie/bialej-kobiety-robota-skanuje-ludzkiego-ciala-3d-rendering_117023-61.jpg?size=626&amp;ext=jpg" id="260" name="Google Shape;260;p27"/>
            <p:cNvPicPr preferRelativeResize="0"/>
            <p:nvPr/>
          </p:nvPicPr>
          <p:blipFill rotWithShape="1">
            <a:blip r:embed="rId3">
              <a:alphaModFix/>
            </a:blip>
            <a:srcRect b="0" l="4788" r="28696" t="0"/>
            <a:stretch/>
          </p:blipFill>
          <p:spPr>
            <a:xfrm>
              <a:off x="1" y="0"/>
              <a:ext cx="8432904" cy="6136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img.freepik.com/darmowe-zdjecie/bialej-kobiety-robota-skanuje-ludzkiego-ciala-3d-rendering_117023-61.jpg?size=626&amp;ext=jpg" id="261" name="Google Shape;261;p27"/>
            <p:cNvPicPr preferRelativeResize="0"/>
            <p:nvPr/>
          </p:nvPicPr>
          <p:blipFill rotWithShape="1">
            <a:blip r:embed="rId3">
              <a:alphaModFix/>
            </a:blip>
            <a:srcRect b="0" l="4788" r="28696" t="85171"/>
            <a:stretch/>
          </p:blipFill>
          <p:spPr>
            <a:xfrm>
              <a:off x="1" y="5226618"/>
              <a:ext cx="8432904" cy="16313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:\Наташа\корел\сувалкина\презентация НЕЙРОНКИ\ДОД\13.png" id="262" name="Google Shape;2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63" name="Google Shape;26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64" name="Google Shape;26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65" name="Google Shape;26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/>
          <p:nvPr/>
        </p:nvSpPr>
        <p:spPr>
          <a:xfrm>
            <a:off x="5165124" y="0"/>
            <a:ext cx="7026876" cy="6858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2399804" y="4732207"/>
            <a:ext cx="6135649" cy="78952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Verdana"/>
              <a:buNone/>
            </a:pPr>
            <a:r>
              <a:rPr altLang="ru-RU" b="1" lang="ru-RU" sz="7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Спасибо</a:t>
            </a:r>
            <a:endParaRPr b="1" sz="7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2399803" y="5706941"/>
            <a:ext cx="8566925" cy="78952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Verdana"/>
              <a:buNone/>
            </a:pPr>
            <a:r>
              <a:rPr altLang="ru-RU" b="1" lang="ru-RU" sz="7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За внимание</a:t>
            </a:r>
            <a:endParaRPr b="1" sz="7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ДОД\14.png" id="269" name="Google Shape;26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446" y="4620029"/>
            <a:ext cx="1787065" cy="16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/>
          <p:nvPr/>
        </p:nvSpPr>
        <p:spPr>
          <a:xfrm>
            <a:off x="7191631" y="4669457"/>
            <a:ext cx="5000369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9564130" y="5654880"/>
            <a:ext cx="262787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artificial-intelligence (1).jpg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56638" r="7129" t="0"/>
          <a:stretch/>
        </p:blipFill>
        <p:spPr>
          <a:xfrm>
            <a:off x="3074812" y="862147"/>
            <a:ext cx="2553841" cy="4702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vr_746x419.jpg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12804" r="57348" t="2367"/>
          <a:stretch/>
        </p:blipFill>
        <p:spPr>
          <a:xfrm>
            <a:off x="277091" y="862146"/>
            <a:ext cx="2559652" cy="47026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5866722" y="886134"/>
            <a:ext cx="6325278" cy="233932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cap="none" i="0" strike="noStrike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6066265" y="1041682"/>
            <a:ext cx="6582931" cy="193899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altLang="ru-RU" b="1" cap="none" i="0" lang="ru-RU" strike="noStrike" sz="600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СЕТИ С ВНИМАНИЕМ</a:t>
            </a:r>
            <a:endParaRPr b="1" cap="none" i="0" strike="noStrike" sz="6000" u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066265" y="4296346"/>
            <a:ext cx="5840702" cy="60456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0" cap="none" i="0" lang="ru-RU" strike="noStrike" sz="2400" u="non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Внимание – это всё, что вам нужно</a:t>
            </a:r>
            <a:endParaRPr/>
          </a:p>
          <a:p>
            <a:pPr algn="r" indent="0" lvl="0" marL="0" marR="0" rtl="0">
              <a:spcBef>
                <a:spcPts val="1800"/>
              </a:spcBef>
              <a:spcAft>
                <a:spcPts val="1800"/>
              </a:spcAft>
              <a:buNone/>
            </a:pPr>
            <a:r>
              <a:rPr altLang="ru-RU" b="0" cap="none" i="0" lang="ru-RU" strike="noStrike" sz="2400" u="non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	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399002" y="5103108"/>
            <a:ext cx="4507965" cy="46166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0" cap="none" i="0" lang="ru-RU" strike="noStrike" sz="2400" u="non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 «Attention is All You Need»</a:t>
            </a:r>
            <a:endParaRPr b="0" cap="none" i="0" strike="noStrike" sz="2400" u="none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91986" y="5717177"/>
            <a:ext cx="6096000" cy="738664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0" cap="none" i="0" lang="ru-RU" strike="noStrike" sz="14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https://arxiv.org/abs/1706.03762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altLang="ru-RU" lang="ru-RU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:\Наташа\корел\сувалкина\презентация НЕЙРОНКИ\ДОД\13.png" id="115" name="Google Shape;11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304" y="862146"/>
            <a:ext cx="2517439" cy="470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5.pn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7021" y="0"/>
            <a:ext cx="50141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rpa-banner.jpg"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28557" r="27320" t="5946"/>
          <a:stretch/>
        </p:blipFill>
        <p:spPr>
          <a:xfrm>
            <a:off x="6495394" y="0"/>
            <a:ext cx="5412827" cy="629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896610" y="681983"/>
            <a:ext cx="4815768" cy="917284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4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Область применения</a:t>
            </a:r>
            <a:endParaRPr b="1" sz="440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024738" y="1875735"/>
            <a:ext cx="1340100" cy="519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464755" y="2332935"/>
            <a:ext cx="5492700" cy="4566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-457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63F9"/>
              </a:buClr>
              <a:buSzPts val="2880"/>
              <a:buFont typeface="Arial"/>
              <a:buChar char="•"/>
            </a:pPr>
            <a:r>
              <a:rPr altLang="ru-RU" lang="ru-RU" sz="24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Машинные переводы</a:t>
            </a:r>
            <a:endParaRPr/>
          </a:p>
          <a:p>
            <a:pPr algn="l" indent="-457200" lvl="0" marL="457200" marR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763F9"/>
              </a:buClr>
              <a:buSzPts val="2880"/>
              <a:buFont typeface="Arial"/>
              <a:buChar char="•"/>
            </a:pPr>
            <a:r>
              <a:rPr altLang="ru-RU" lang="ru-RU" sz="24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Диалоговые системы</a:t>
            </a:r>
            <a:endParaRPr/>
          </a:p>
          <a:p>
            <a:pPr algn="l" indent="-457200" lvl="0" marL="457200" marR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763F9"/>
              </a:buClr>
              <a:buSzPts val="2880"/>
              <a:buFont typeface="Arial"/>
              <a:buChar char="•"/>
            </a:pPr>
            <a:r>
              <a:rPr altLang="ru-RU" lang="ru-RU" sz="24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 изображений (Image captioning)</a:t>
            </a:r>
            <a:endParaRPr/>
          </a:p>
          <a:p>
            <a:pPr algn="l" indent="-457200" lvl="0" marL="457200" marR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763F9"/>
              </a:buClr>
              <a:buSzPts val="2880"/>
              <a:buFont typeface="Arial"/>
              <a:buChar char="•"/>
            </a:pPr>
            <a:r>
              <a:rPr altLang="ru-RU" lang="ru-RU" sz="24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Автоматическая генерация и суммаризация текстов</a:t>
            </a:r>
            <a:endParaRPr/>
          </a:p>
          <a:p>
            <a:pPr algn="l" indent="-457200" lvl="0" marL="457200" marR="0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rgbClr val="2763F9"/>
              </a:buClr>
              <a:buSzPts val="2880"/>
              <a:buFont typeface="Arial"/>
              <a:buChar char="•"/>
            </a:pPr>
            <a:r>
              <a:rPr altLang="ru-RU" lang="ru-RU" sz="24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т.д...</a:t>
            </a:r>
            <a:endParaRPr/>
          </a:p>
        </p:txBody>
      </p:sp>
      <p:pic>
        <p:nvPicPr>
          <p:cNvPr descr="D:\Наташа\корел\сувалкина\презентация НЕЙРОНКИ\ДОД\5.png"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5394" y="5312979"/>
            <a:ext cx="5696606" cy="98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0" y="1306137"/>
            <a:ext cx="1230284" cy="418252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131" name="Google Shape;131;p17"/>
          <p:cNvPicPr preferRelativeResize="0"/>
          <p:nvPr/>
        </p:nvPicPr>
        <p:blipFill rotWithShape="1">
          <a:blip r:embed="rId3">
            <a:alphaModFix/>
          </a:blip>
          <a:srcRect b="51676" l="491" r="52064" t="2865"/>
          <a:stretch/>
        </p:blipFill>
        <p:spPr>
          <a:xfrm>
            <a:off x="10633563" y="-1"/>
            <a:ext cx="1558437" cy="1493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4864260" y="489192"/>
            <a:ext cx="5741100" cy="1446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Доминирующий алгоритм до прихода Attention</a:t>
            </a:r>
            <a:endParaRPr sz="2800">
              <a:solidFill>
                <a:srgbClr val="0C60C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891971" y="2574522"/>
            <a:ext cx="6621600" cy="39621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-342900" lvl="0" marL="3429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88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Поставим рядом две рекуррентные сети и назовем их Encoder(кодировщик) и Decoder(декодировщик)</a:t>
            </a:r>
            <a:endParaRPr/>
          </a:p>
          <a:p>
            <a:pPr algn="l" indent="-342900" lvl="0" marL="3429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88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Дадим Encoder’у последовательность слов(исходное предложение), составив их векторное представление, прогоним через LSTM, и передадим полученное на выходе состояние Decoder’у</a:t>
            </a:r>
            <a:endParaRPr sz="180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 indent="-342900" lvl="0" marL="3429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2880"/>
              <a:buFont typeface="Arial"/>
              <a:buChar char="•"/>
            </a:pPr>
            <a:r>
              <a:rPr altLang="ru-RU" lang="ru-RU" sz="18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Decoder, на основании полученного от Encoder’а состояния и представления, слово за словом сгенерирует максимально релевантный ответ(так же с проходом через LSTM) 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4897675" y="1569317"/>
            <a:ext cx="6615900" cy="14772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18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Sequence-to-Sequence(Seq2Seq)</a:t>
            </a:r>
            <a:br>
              <a:rPr altLang="ru-RU" lang="ru-RU" sz="18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altLang="ru-RU" lang="ru-RU" sz="18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недавняя State-of-the-art архитектура для машинного перевода и смежных задач</a:t>
            </a:r>
            <a:endParaRPr sz="1800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altLang="ru-RU" lang="ru-RU" sz="1800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:\Наташа\корел\сувалкина\презентация НЕЙРОНКИ\ДОД\13.png"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244" y="575173"/>
            <a:ext cx="3702756" cy="5841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0.jpg" id="136" name="Google Shape;136;p17"/>
          <p:cNvPicPr preferRelativeResize="0"/>
          <p:nvPr/>
        </p:nvPicPr>
        <p:blipFill rotWithShape="1">
          <a:blip r:embed="rId5">
            <a:alphaModFix/>
          </a:blip>
          <a:srcRect b="-1" l="36070" r="37055" t="14971"/>
          <a:stretch/>
        </p:blipFill>
        <p:spPr>
          <a:xfrm>
            <a:off x="869244" y="575173"/>
            <a:ext cx="3702756" cy="584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7056763" y="4993452"/>
            <a:ext cx="4638931" cy="987800"/>
            <a:chOff x="-740229" y="6014002"/>
            <a:chExt cx="5156445" cy="1097998"/>
          </a:xfrm>
        </p:grpSpPr>
        <p:pic>
          <p:nvPicPr>
            <p:cNvPr descr="ÐÐ°ÑÑÐ¸Ð½ÐºÐ¸ Ð¿Ð¾ Ð·Ð°Ð¿ÑÐ¾ÑÑ dots" id="142" name="Google Shape;142;p18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43" name="Google Shape;143;p18"/>
            <p:cNvPicPr preferRelativeResize="0"/>
            <p:nvPr/>
          </p:nvPicPr>
          <p:blipFill rotWithShape="1">
            <a:blip r:embed="rId3">
              <a:alphaModFix/>
            </a:blip>
            <a:srcRect b="67063" l="0" r="58497" t="2864"/>
            <a:stretch/>
          </p:blipFill>
          <p:spPr>
            <a:xfrm>
              <a:off x="2900791" y="6014002"/>
              <a:ext cx="151542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8"/>
          <p:cNvGrpSpPr/>
          <p:nvPr/>
        </p:nvGrpSpPr>
        <p:grpSpPr>
          <a:xfrm>
            <a:off x="496306" y="4993452"/>
            <a:ext cx="6560457" cy="987800"/>
            <a:chOff x="-740229" y="6014002"/>
            <a:chExt cx="7292335" cy="1097998"/>
          </a:xfrm>
        </p:grpSpPr>
        <p:pic>
          <p:nvPicPr>
            <p:cNvPr descr="ÐÐ°ÑÑÐ¸Ð½ÐºÐ¸ Ð¿Ð¾ Ð·Ð°Ð¿ÑÐ¾ÑÑ dots" id="145" name="Google Shape;145;p18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46" name="Google Shape;146;p18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8"/>
          <p:cNvSpPr/>
          <p:nvPr/>
        </p:nvSpPr>
        <p:spPr>
          <a:xfrm>
            <a:off x="1" y="0"/>
            <a:ext cx="12191999" cy="4993452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96306" y="5981252"/>
            <a:ext cx="11199388" cy="646469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0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Seq2Seq без внимания</a:t>
            </a:r>
            <a:endParaRPr b="1" sz="400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496306" y="417460"/>
            <a:ext cx="11199387" cy="51765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2.userapi.com/c856032/v856032504/13fadf/vrvrdrY9bfw.jpg" id="150" name="Google Shape;150;p18"/>
          <p:cNvPicPr preferRelativeResize="0"/>
          <p:nvPr/>
        </p:nvPicPr>
        <p:blipFill rotWithShape="1">
          <a:blip r:embed="rId4">
            <a:alphaModFix/>
          </a:blip>
          <a:srcRect b="-1" l="0" r="0" t="14729"/>
          <a:stretch/>
        </p:blipFill>
        <p:spPr>
          <a:xfrm>
            <a:off x="907495" y="595745"/>
            <a:ext cx="10377010" cy="49086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2420579" y="714920"/>
            <a:ext cx="1859803" cy="5355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32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Encoder</a:t>
            </a:r>
            <a:endParaRPr sz="320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7915223" y="715188"/>
            <a:ext cx="1962397" cy="535531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32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Decoder</a:t>
            </a:r>
            <a:endParaRPr sz="320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:\Наташа\корел\сувалкина\презентация НЕЙРОНКИ\ДОД\20.png" id="153" name="Google Shape;1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306" y="417459"/>
            <a:ext cx="11199388" cy="5176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54" name="Google Shape;1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305" y="417460"/>
            <a:ext cx="11199388" cy="517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59" name="Google Shape;159;p19"/>
          <p:cNvPicPr preferRelativeResize="0"/>
          <p:nvPr/>
        </p:nvPicPr>
        <p:blipFill rotWithShape="1">
          <a:blip r:embed="rId3">
            <a:alphaModFix/>
          </a:blip>
          <a:srcRect b="56317" l="20098" r="1028" t="12048"/>
          <a:stretch/>
        </p:blipFill>
        <p:spPr>
          <a:xfrm>
            <a:off x="9601200" y="5818908"/>
            <a:ext cx="2590800" cy="103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4891971" y="724718"/>
            <a:ext cx="6548521" cy="144655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8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Ограничения Seq2Seq и решение от модели Attention</a:t>
            </a:r>
            <a:endParaRPr sz="2800">
              <a:solidFill>
                <a:srgbClr val="0C60C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891971" y="1882879"/>
            <a:ext cx="6870600" cy="39621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-342900" lvl="0" marL="342900" marR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880"/>
              <a:buFont typeface="Arial"/>
              <a:buChar char="•"/>
            </a:pPr>
            <a:r>
              <a:rPr altLang="ru-RU" b="1" lang="ru-RU" sz="20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Узкое место Sequence-to-Sequence  </a:t>
            </a:r>
            <a:r>
              <a:rPr altLang="ru-RU" lang="ru-RU" sz="20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 сжатие всей необходимой информации исходного предложения в вектор представления фиксированной длины. Теряем качество с переводом более длинных последовательностей</a:t>
            </a:r>
            <a:endParaRPr/>
          </a:p>
          <a:p>
            <a:pPr algn="l" indent="-342900" lvl="0" marL="342900" marR="0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2880"/>
              <a:buFont typeface="Arial"/>
              <a:buChar char="•"/>
            </a:pPr>
            <a:r>
              <a:rPr altLang="ru-RU" b="1" lang="ru-RU" sz="20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Решение от Attention </a:t>
            </a:r>
            <a:r>
              <a:rPr altLang="ru-RU" lang="ru-RU" sz="20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при декодировании «оглянемся» на состояние каждого слова во входной последовательности и возьмём в обработку наиболее релевантные и полезные нам состояния из кодировщика</a:t>
            </a:r>
            <a:endParaRPr sz="200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0" y="1306137"/>
            <a:ext cx="1230284" cy="418252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artificial-intelligence-409255165-ss-1920.jpg" id="163" name="Google Shape;163;p19"/>
          <p:cNvPicPr preferRelativeResize="0"/>
          <p:nvPr/>
        </p:nvPicPr>
        <p:blipFill rotWithShape="1">
          <a:blip r:embed="rId4">
            <a:alphaModFix/>
          </a:blip>
          <a:srcRect b="0" l="32173" r="32173" t="0"/>
          <a:stretch/>
        </p:blipFill>
        <p:spPr>
          <a:xfrm>
            <a:off x="869244" y="575173"/>
            <a:ext cx="3702756" cy="5841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64" name="Google Shape;16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726" y="575173"/>
            <a:ext cx="3671274" cy="584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shutterstock_763263118.jpg" id="169" name="Google Shape;169;p20"/>
          <p:cNvPicPr preferRelativeResize="0"/>
          <p:nvPr/>
        </p:nvPicPr>
        <p:blipFill rotWithShape="1">
          <a:blip r:embed="rId3">
            <a:alphaModFix/>
          </a:blip>
          <a:srcRect b="0" l="5967" r="0" t="0"/>
          <a:stretch/>
        </p:blipFill>
        <p:spPr>
          <a:xfrm>
            <a:off x="0" y="0"/>
            <a:ext cx="9675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5486400" y="0"/>
            <a:ext cx="6705599" cy="6858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819459" y="271847"/>
            <a:ext cx="6113614" cy="1187986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5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ИДЕЯ</a:t>
            </a:r>
            <a:endParaRPr sz="5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:\Наташа\корел\сувалкина\презентация НЕЙРОНКИ\ДОД\4.png" id="172" name="Google Shape;1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727" y="0"/>
            <a:ext cx="12867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5851543" y="1443794"/>
            <a:ext cx="5869402" cy="457356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 подаче на вход сети последовательности – </a:t>
            </a:r>
            <a:r>
              <a:rPr altLang="ru-RU" b="1" lang="ru-RU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выбрать самые важные ее элементы</a:t>
            </a:r>
            <a:r>
              <a:rPr altLang="ru-RU" lang="ru-RU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максимально релевантные к правильному ответу, и </a:t>
            </a:r>
            <a:r>
              <a:rPr altLang="ru-RU" b="1" lang="ru-RU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сфокусироваться на них </a:t>
            </a:r>
            <a:r>
              <a:rPr altLang="ru-RU" lang="ru-RU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для дальнейшей детальной обработки</a:t>
            </a:r>
            <a:endParaRPr b="1" sz="2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1"/>
          <p:cNvGrpSpPr/>
          <p:nvPr/>
        </p:nvGrpSpPr>
        <p:grpSpPr>
          <a:xfrm>
            <a:off x="7056763" y="4993452"/>
            <a:ext cx="4638931" cy="987800"/>
            <a:chOff x="-740229" y="6014002"/>
            <a:chExt cx="5156445" cy="1097998"/>
          </a:xfrm>
        </p:grpSpPr>
        <p:pic>
          <p:nvPicPr>
            <p:cNvPr descr="ÐÐ°ÑÑÐ¸Ð½ÐºÐ¸ Ð¿Ð¾ Ð·Ð°Ð¿ÑÐ¾ÑÑ dots" id="179" name="Google Shape;179;p21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80" name="Google Shape;180;p21"/>
            <p:cNvPicPr preferRelativeResize="0"/>
            <p:nvPr/>
          </p:nvPicPr>
          <p:blipFill rotWithShape="1">
            <a:blip r:embed="rId3">
              <a:alphaModFix/>
            </a:blip>
            <a:srcRect b="67063" l="0" r="58497" t="2864"/>
            <a:stretch/>
          </p:blipFill>
          <p:spPr>
            <a:xfrm>
              <a:off x="2900791" y="6014002"/>
              <a:ext cx="151542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21"/>
          <p:cNvGrpSpPr/>
          <p:nvPr/>
        </p:nvGrpSpPr>
        <p:grpSpPr>
          <a:xfrm>
            <a:off x="496306" y="4993452"/>
            <a:ext cx="6560457" cy="987800"/>
            <a:chOff x="-740229" y="6014002"/>
            <a:chExt cx="7292335" cy="1097998"/>
          </a:xfrm>
        </p:grpSpPr>
        <p:pic>
          <p:nvPicPr>
            <p:cNvPr descr="ÐÐ°ÑÑÐ¸Ð½ÐºÐ¸ Ð¿Ð¾ Ð·Ð°Ð¿ÑÐ¾ÑÑ dots" id="182" name="Google Shape;182;p21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83" name="Google Shape;183;p21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1"/>
          <p:cNvSpPr/>
          <p:nvPr/>
        </p:nvSpPr>
        <p:spPr>
          <a:xfrm>
            <a:off x="1" y="0"/>
            <a:ext cx="12191999" cy="4993452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96306" y="5981252"/>
            <a:ext cx="11199388" cy="646469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0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Seq2Seq с вниманием</a:t>
            </a:r>
            <a:endParaRPr b="1" sz="4000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496306" y="417460"/>
            <a:ext cx="11199387" cy="51765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12.userapi.com/c856032/v856032504/13fae9/JDXkd2tAkJY.jpg"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307" y="417460"/>
            <a:ext cx="11199386" cy="5176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20.png" id="188" name="Google Shape;1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306" y="417459"/>
            <a:ext cx="11199388" cy="517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2"/>
          <p:cNvGrpSpPr/>
          <p:nvPr/>
        </p:nvGrpSpPr>
        <p:grpSpPr>
          <a:xfrm>
            <a:off x="0" y="6362947"/>
            <a:ext cx="6560457" cy="493900"/>
            <a:chOff x="-740229" y="6563001"/>
            <a:chExt cx="7292335" cy="548999"/>
          </a:xfrm>
        </p:grpSpPr>
        <p:pic>
          <p:nvPicPr>
            <p:cNvPr descr="ÐÐ°ÑÑÐ¸Ð½ÐºÐ¸ Ð¿Ð¾ Ð·Ð°Ð¿ÑÐ¾ÑÑ dots" id="194" name="Google Shape;194;p22"/>
            <p:cNvPicPr preferRelativeResize="0"/>
            <p:nvPr/>
          </p:nvPicPr>
          <p:blipFill rotWithShape="1">
            <a:blip r:embed="rId3">
              <a:alphaModFix/>
            </a:blip>
            <a:srcRect b="67063" l="283" r="0" t="17901"/>
            <a:stretch/>
          </p:blipFill>
          <p:spPr>
            <a:xfrm>
              <a:off x="-740229" y="6563001"/>
              <a:ext cx="3641015" cy="548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95" name="Google Shape;195;p22"/>
            <p:cNvPicPr preferRelativeResize="0"/>
            <p:nvPr/>
          </p:nvPicPr>
          <p:blipFill rotWithShape="1">
            <a:blip r:embed="rId3">
              <a:alphaModFix/>
            </a:blip>
            <a:srcRect b="67063" l="0" r="0" t="17901"/>
            <a:stretch/>
          </p:blipFill>
          <p:spPr>
            <a:xfrm>
              <a:off x="2900791" y="6563001"/>
              <a:ext cx="3651315" cy="548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2"/>
          <p:cNvSpPr/>
          <p:nvPr/>
        </p:nvSpPr>
        <p:spPr>
          <a:xfrm>
            <a:off x="6667500" y="2496063"/>
            <a:ext cx="5526650" cy="4361937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0" y="-2"/>
            <a:ext cx="382385" cy="2596797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/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198" name="Google Shape;198;p22"/>
          <p:cNvPicPr preferRelativeResize="0"/>
          <p:nvPr/>
        </p:nvPicPr>
        <p:blipFill rotWithShape="1">
          <a:blip r:embed="rId3">
            <a:alphaModFix/>
          </a:blip>
          <a:srcRect b="21119" l="0" r="0" t="2864"/>
          <a:stretch/>
        </p:blipFill>
        <p:spPr>
          <a:xfrm>
            <a:off x="8909291" y="-784"/>
            <a:ext cx="3284859" cy="2496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729336" y="359922"/>
            <a:ext cx="5006445" cy="147808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4400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Визуализация Attention, 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29336" y="3432017"/>
            <a:ext cx="4563092" cy="277918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20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Максимальное внимание сети сосредоточено в наиболее светлых квадратах</a:t>
            </a:r>
            <a:endParaRPr/>
          </a:p>
          <a:p>
            <a:pPr algn="l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l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lang="ru-RU" sz="20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https://dev.by/news/dmitry-bogdanov</a:t>
            </a:r>
            <a:endParaRPr sz="200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729336" y="1720486"/>
            <a:ext cx="3517310" cy="93173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Autofit/>
          </a:bodyPr>
          <a:lstStyle/>
          <a:p>
            <a:pPr algn="l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Дмитрий Богданов</a:t>
            </a:r>
            <a:endParaRPr/>
          </a:p>
          <a:p>
            <a:pPr algn="l" indent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altLang="ru-RU" b="1" lang="ru-RU" sz="2400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(Bahdanau)</a:t>
            </a:r>
            <a:endParaRPr b="1" sz="2400">
              <a:solidFill>
                <a:srgbClr val="7477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sun9-18.userapi.com/c856032/v856032504/13fafc/WS5MLF66jWI.jpg"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7564" y="429468"/>
            <a:ext cx="5692561" cy="6021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03" name="Google Shape;2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7564" y="429468"/>
            <a:ext cx="5692561" cy="602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